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23"/>
  </p:notesMasterIdLst>
  <p:sldIdLst>
    <p:sldId id="306" r:id="rId5"/>
    <p:sldId id="317" r:id="rId6"/>
    <p:sldId id="336" r:id="rId7"/>
    <p:sldId id="296" r:id="rId8"/>
    <p:sldId id="348" r:id="rId9"/>
    <p:sldId id="345" r:id="rId10"/>
    <p:sldId id="346" r:id="rId11"/>
    <p:sldId id="322" r:id="rId12"/>
    <p:sldId id="332" r:id="rId13"/>
    <p:sldId id="341" r:id="rId14"/>
    <p:sldId id="326" r:id="rId15"/>
    <p:sldId id="338" r:id="rId16"/>
    <p:sldId id="339" r:id="rId17"/>
    <p:sldId id="340" r:id="rId18"/>
    <p:sldId id="337" r:id="rId19"/>
    <p:sldId id="342" r:id="rId20"/>
    <p:sldId id="343" r:id="rId21"/>
    <p:sldId id="344" r:id="rId22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16122"/>
    <a:srgbClr val="747474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0DB8C-DD24-46B7-A76C-550EADBFC100}" v="53" dt="2023-10-18T06:18:40.426"/>
    <p1510:client id="{6655670D-A212-46E0-A8B2-C4F6C455DB16}" v="2" dt="2023-10-18T06:24: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>
        <p:scale>
          <a:sx n="100" d="100"/>
          <a:sy n="100" d="100"/>
        </p:scale>
        <p:origin x="966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Computing and Simulation for Autonomy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Computing and Simulation for Autonomy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hyperlink" Target="https://youtu.be/YIZz_8rLgZQ?feature=shared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12" Type="http://schemas.openxmlformats.org/officeDocument/2006/relationships/hyperlink" Target="https://youtu.be/PLW1-sYW6Hw?feature=shared" TargetMode="External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hyperlink" Target="https://youtu.be/Rq7Wwcwn1uk?feature=shared" TargetMode="External"/><Relationship Id="rId5" Type="http://schemas.openxmlformats.org/officeDocument/2006/relationships/image" Target="../media/image42.png"/><Relationship Id="rId10" Type="http://schemas.openxmlformats.org/officeDocument/2006/relationships/hyperlink" Target="https://youtu.be/t0CgNR_LgrQ?feature=shared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0CgNR_LgrQ?feature=oembed" TargetMode="External"/><Relationship Id="rId4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q7Wwcwn1uk?feature=oembed" TargetMode="External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IZz_8rLgZQ?feature=oembed" TargetMode="External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LW1-sYW6Hw?feature=oembed" TargetMode="External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0.05437" TargetMode="External"/><Relationship Id="rId2" Type="http://schemas.openxmlformats.org/officeDocument/2006/relationships/hyperlink" Target="https://doi.org/10.1109/ICISS49785.2020.931603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0.png"/><Relationship Id="rId18" Type="http://schemas.openxmlformats.org/officeDocument/2006/relationships/hyperlink" Target="https://youtube.com/playlist?list=PLY45pkzWzH99W7CHUu-HmYQSf_QopfuJB&amp;feature=shared" TargetMode="External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hyperlink" Target="https://github.com/Tinker-Twins/MARL-Simulator" TargetMode="Externa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8.png"/><Relationship Id="rId5" Type="http://schemas.microsoft.com/office/2007/relationships/media" Target="../media/media3.mp4"/><Relationship Id="rId15" Type="http://schemas.openxmlformats.org/officeDocument/2006/relationships/image" Target="../media/image21.jp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hyperlink" Target="https://arxiv.org/abs/2011.0560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5437" TargetMode="External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12" Type="http://schemas.openxmlformats.org/officeDocument/2006/relationships/hyperlink" Target="https://youtube.com/playlist?list=PLY45pkzWzH98HT0U8xq2j9OjybFDIaFN0&amp;feature=shared" TargetMode="Externa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hyperlink" Target="https://github.com/Tinker-Twins/Autonomous_Racing_Using_Hybrid_Learning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1.jp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2.png"/><Relationship Id="rId3" Type="http://schemas.openxmlformats.org/officeDocument/2006/relationships/hyperlink" Target="https://github.com/AutoDRIVE-Ecosystem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21.jp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hyperlink" Target="https://arxiv.org/abs/2110.05437" TargetMode="External"/><Relationship Id="rId5" Type="http://schemas.openxmlformats.org/officeDocument/2006/relationships/image" Target="../media/image30.png"/><Relationship Id="rId15" Type="http://schemas.openxmlformats.org/officeDocument/2006/relationships/image" Target="../media/image36.png"/><Relationship Id="rId10" Type="http://schemas.openxmlformats.org/officeDocument/2006/relationships/image" Target="../media/image35.png"/><Relationship Id="rId4" Type="http://schemas.openxmlformats.org/officeDocument/2006/relationships/hyperlink" Target="https://www.youtube.com/@AutoDRIVE-Ecosystem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5437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hyperlink" Target="https://www.youtube.com/@AutoDRIVE-Ecosystem" TargetMode="External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39.png"/><Relationship Id="rId10" Type="http://schemas.openxmlformats.org/officeDocument/2006/relationships/hyperlink" Target="https://github.com/AutoDRIVE-Ecosystem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21.jp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Proposal</a:t>
            </a:r>
            <a:br>
              <a:rPr lang="en-US" sz="4800" dirty="0"/>
            </a:br>
            <a:br>
              <a:rPr lang="en-US" sz="18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  <a:t>A Modular and Parallelizable Multi-Agent Reinforcement Learning Framework for Cooperative and Competitive Autonomous Vehicles</a:t>
            </a:r>
            <a:endParaRPr lang="en-IN" sz="1800" dirty="0">
              <a:latin typeface="Trebuchet MS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AuE-8930</a:t>
            </a:r>
            <a:br>
              <a:rPr lang="en-IN" sz="2400" dirty="0"/>
            </a:br>
            <a:r>
              <a:rPr lang="en-IN" sz="2400" dirty="0"/>
              <a:t>Computing and Simulation for Autonomy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5790543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7" name="Picture 16" descr="A black robot on a green surface&#10;&#10;Description automatically generated">
            <a:extLst>
              <a:ext uri="{FF2B5EF4-FFF2-40B4-BE49-F238E27FC236}">
                <a16:creationId xmlns:a16="http://schemas.microsoft.com/office/drawing/2014/main" id="{320AA6A2-8F8A-BE1B-B190-1B166F1C2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r="5000"/>
          <a:stretch/>
        </p:blipFill>
        <p:spPr>
          <a:xfrm>
            <a:off x="123162" y="1552575"/>
            <a:ext cx="2926080" cy="1828800"/>
          </a:xfrm>
          <a:prstGeom prst="rect">
            <a:avLst/>
          </a:prstGeom>
          <a:ln w="12700">
            <a:solidFill>
              <a:srgbClr val="F16122"/>
            </a:solidFill>
          </a:ln>
        </p:spPr>
      </p:pic>
      <p:pic>
        <p:nvPicPr>
          <p:cNvPr id="19" name="Picture 18" descr="A video game of a race car&#10;&#10;Description automatically generated">
            <a:extLst>
              <a:ext uri="{FF2B5EF4-FFF2-40B4-BE49-F238E27FC236}">
                <a16:creationId xmlns:a16="http://schemas.microsoft.com/office/drawing/2014/main" id="{DA19F91B-41ED-C02B-4F8E-F58914DA2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r="5000"/>
          <a:stretch/>
        </p:blipFill>
        <p:spPr>
          <a:xfrm>
            <a:off x="9142758" y="1552575"/>
            <a:ext cx="2926080" cy="1828800"/>
          </a:xfrm>
          <a:prstGeom prst="rect">
            <a:avLst/>
          </a:prstGeom>
          <a:ln w="12700">
            <a:solidFill>
              <a:srgbClr val="F16122"/>
            </a:solidFill>
          </a:ln>
        </p:spPr>
      </p:pic>
      <p:pic>
        <p:nvPicPr>
          <p:cNvPr id="21" name="Picture 20" descr="A black robot on a road&#10;&#10;Description automatically generated">
            <a:extLst>
              <a:ext uri="{FF2B5EF4-FFF2-40B4-BE49-F238E27FC236}">
                <a16:creationId xmlns:a16="http://schemas.microsoft.com/office/drawing/2014/main" id="{DD0C9DF3-707F-9764-26F8-4A4530A96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r="5000"/>
          <a:stretch/>
        </p:blipFill>
        <p:spPr>
          <a:xfrm>
            <a:off x="3129694" y="1552575"/>
            <a:ext cx="2926080" cy="1828800"/>
          </a:xfrm>
          <a:prstGeom prst="rect">
            <a:avLst/>
          </a:prstGeom>
          <a:ln w="12700">
            <a:solidFill>
              <a:srgbClr val="F16122"/>
            </a:solidFill>
          </a:ln>
        </p:spPr>
      </p:pic>
      <p:pic>
        <p:nvPicPr>
          <p:cNvPr id="23" name="Picture 22" descr="A toy car on the ground&#10;&#10;Description automatically generated">
            <a:extLst>
              <a:ext uri="{FF2B5EF4-FFF2-40B4-BE49-F238E27FC236}">
                <a16:creationId xmlns:a16="http://schemas.microsoft.com/office/drawing/2014/main" id="{456B6858-6ED2-7BE4-6236-45E5F89ED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" r="5000"/>
          <a:stretch/>
        </p:blipFill>
        <p:spPr>
          <a:xfrm>
            <a:off x="6136226" y="1552575"/>
            <a:ext cx="2926080" cy="1828800"/>
          </a:xfrm>
          <a:prstGeom prst="rect">
            <a:avLst/>
          </a:prstGeom>
          <a:ln w="12700">
            <a:solidFill>
              <a:srgbClr val="F16122"/>
            </a:solidFill>
          </a:ln>
        </p:spPr>
      </p:pic>
      <p:pic>
        <p:nvPicPr>
          <p:cNvPr id="29" name="Picture 28" descr="A orange and black vehicle on a rocky hill&#10;&#10;Description automatically generated">
            <a:extLst>
              <a:ext uri="{FF2B5EF4-FFF2-40B4-BE49-F238E27FC236}">
                <a16:creationId xmlns:a16="http://schemas.microsoft.com/office/drawing/2014/main" id="{5B80CA1A-1EDF-7CA3-B1CA-A01751A1C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33" b="8333"/>
          <a:stretch/>
        </p:blipFill>
        <p:spPr>
          <a:xfrm>
            <a:off x="6136226" y="3733143"/>
            <a:ext cx="2926080" cy="1828800"/>
          </a:xfrm>
          <a:prstGeom prst="rect">
            <a:avLst/>
          </a:prstGeom>
          <a:ln w="12700">
            <a:solidFill>
              <a:srgbClr val="F16122"/>
            </a:solidFill>
          </a:ln>
        </p:spPr>
      </p:pic>
      <p:pic>
        <p:nvPicPr>
          <p:cNvPr id="31" name="Picture 30" descr="A orange vehicle on a rocky hill&#10;&#10;Description automatically generated">
            <a:extLst>
              <a:ext uri="{FF2B5EF4-FFF2-40B4-BE49-F238E27FC236}">
                <a16:creationId xmlns:a16="http://schemas.microsoft.com/office/drawing/2014/main" id="{6A66E2A8-57DB-EB3F-514D-2A988442D1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" r="5000"/>
          <a:stretch/>
        </p:blipFill>
        <p:spPr>
          <a:xfrm>
            <a:off x="9142758" y="3733143"/>
            <a:ext cx="2926080" cy="1828800"/>
          </a:xfrm>
          <a:prstGeom prst="rect">
            <a:avLst/>
          </a:prstGeom>
          <a:ln w="12700">
            <a:solidFill>
              <a:srgbClr val="F16122"/>
            </a:solidFill>
          </a:ln>
        </p:spPr>
      </p:pic>
      <p:pic>
        <p:nvPicPr>
          <p:cNvPr id="34" name="Picture 33" descr="A car on the road&#10;&#10;Description automatically generated">
            <a:extLst>
              <a:ext uri="{FF2B5EF4-FFF2-40B4-BE49-F238E27FC236}">
                <a16:creationId xmlns:a16="http://schemas.microsoft.com/office/drawing/2014/main" id="{7778A2E1-78D2-AD0C-56FF-D05FE82D4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" r="5000"/>
          <a:stretch/>
        </p:blipFill>
        <p:spPr>
          <a:xfrm>
            <a:off x="3129694" y="3733143"/>
            <a:ext cx="2926080" cy="1828800"/>
          </a:xfrm>
          <a:prstGeom prst="rect">
            <a:avLst/>
          </a:prstGeom>
          <a:ln w="12700">
            <a:solidFill>
              <a:srgbClr val="F16122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831ADE-3136-ECDB-A3D7-009A79B76318}"/>
              </a:ext>
            </a:extLst>
          </p:cNvPr>
          <p:cNvSpPr txBox="1"/>
          <p:nvPr/>
        </p:nvSpPr>
        <p:spPr>
          <a:xfrm>
            <a:off x="1839126" y="3378398"/>
            <a:ext cx="250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0"/>
              </a:rPr>
              <a:t>Nigel (Native Scaled Vehicle)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C3C17D-C665-A5D9-54AD-CCE9D8D76AF5}"/>
              </a:ext>
            </a:extLst>
          </p:cNvPr>
          <p:cNvSpPr txBox="1"/>
          <p:nvPr/>
        </p:nvSpPr>
        <p:spPr>
          <a:xfrm>
            <a:off x="7978025" y="3378398"/>
            <a:ext cx="224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1"/>
              </a:rPr>
              <a:t>F1TENTH (Scaled Vehicle)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2D08A-B8C5-99D5-F6D2-EED66A70AF88}"/>
              </a:ext>
            </a:extLst>
          </p:cNvPr>
          <p:cNvSpPr txBox="1"/>
          <p:nvPr/>
        </p:nvSpPr>
        <p:spPr>
          <a:xfrm>
            <a:off x="7680284" y="5570636"/>
            <a:ext cx="2844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2"/>
              </a:rPr>
              <a:t>RZR (Off-Road Full Scale Vehicle)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07910-A28F-1784-5A25-C5ED122C7D09}"/>
              </a:ext>
            </a:extLst>
          </p:cNvPr>
          <p:cNvSpPr txBox="1"/>
          <p:nvPr/>
        </p:nvSpPr>
        <p:spPr>
          <a:xfrm>
            <a:off x="1478738" y="5572529"/>
            <a:ext cx="322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hlinkClick r:id="rId13"/>
              </a:rPr>
              <a:t>OpenCAV</a:t>
            </a:r>
            <a:r>
              <a:rPr lang="en-US" sz="1400" dirty="0">
                <a:hlinkClick r:id="rId13"/>
              </a:rPr>
              <a:t> (On-Road Full Scale Vehicle)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3100733-761B-DB5B-34D1-FE9255C7B5F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t="19547" r="17403" b="8179"/>
          <a:stretch/>
        </p:blipFill>
        <p:spPr bwMode="auto">
          <a:xfrm>
            <a:off x="123162" y="3733143"/>
            <a:ext cx="2926080" cy="1828800"/>
          </a:xfrm>
          <a:prstGeom prst="rect">
            <a:avLst/>
          </a:prstGeom>
          <a:ln w="12700">
            <a:solidFill>
              <a:srgbClr val="F1612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DCF566A-93E7-BFA5-0264-93205E3D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6" name="Online Media 15" title="Presenting AutoDRIVE Ecosystem">
            <a:hlinkClick r:id="" action="ppaction://media"/>
            <a:extLst>
              <a:ext uri="{FF2B5EF4-FFF2-40B4-BE49-F238E27FC236}">
                <a16:creationId xmlns:a16="http://schemas.microsoft.com/office/drawing/2014/main" id="{AB6B8458-BA6D-876E-FD05-5BB518E5E9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2" y="1571625"/>
            <a:ext cx="8092034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92C4EF-0B7C-289F-E4D2-FA5DDC88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</p:spTree>
    <p:extLst>
      <p:ext uri="{BB962C8B-B14F-4D97-AF65-F5344CB8AC3E}">
        <p14:creationId xmlns:p14="http://schemas.microsoft.com/office/powerpoint/2010/main" val="385191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Online Media 2" title="Digital Twin of F1TENTH in AutoDRIVE Simulator - A First Look">
            <a:hlinkClick r:id="" action="ppaction://media"/>
            <a:extLst>
              <a:ext uri="{FF2B5EF4-FFF2-40B4-BE49-F238E27FC236}">
                <a16:creationId xmlns:a16="http://schemas.microsoft.com/office/drawing/2014/main" id="{5D8DC154-0DE8-0FED-52B6-1E7F5D068C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1" y="1571625"/>
            <a:ext cx="8092035" cy="4572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A03FD28-7B18-0991-1CD9-5AB187D6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</p:spTree>
    <p:extLst>
      <p:ext uri="{BB962C8B-B14F-4D97-AF65-F5344CB8AC3E}">
        <p14:creationId xmlns:p14="http://schemas.microsoft.com/office/powerpoint/2010/main" val="374997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Online Media 2" title="Digital Twin of OpenCAV in AutoDRIVE Simulator - A First Look">
            <a:hlinkClick r:id="" action="ppaction://media"/>
            <a:extLst>
              <a:ext uri="{FF2B5EF4-FFF2-40B4-BE49-F238E27FC236}">
                <a16:creationId xmlns:a16="http://schemas.microsoft.com/office/drawing/2014/main" id="{A7771F32-B611-D644-766B-3F66F73D46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2" y="1571625"/>
            <a:ext cx="8092033" cy="4572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6AE1E7-B8E8-CAEA-D4CC-F775E281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</p:spTree>
    <p:extLst>
      <p:ext uri="{BB962C8B-B14F-4D97-AF65-F5344CB8AC3E}">
        <p14:creationId xmlns:p14="http://schemas.microsoft.com/office/powerpoint/2010/main" val="283602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Online Media 2" title="Digital Twin of Polaris RZR in AutoDRIVE Simulator - A First Look">
            <a:hlinkClick r:id="" action="ppaction://media"/>
            <a:extLst>
              <a:ext uri="{FF2B5EF4-FFF2-40B4-BE49-F238E27FC236}">
                <a16:creationId xmlns:a16="http://schemas.microsoft.com/office/drawing/2014/main" id="{A8E08062-DEB8-51A8-DF6C-36CABA0F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1" y="1571625"/>
            <a:ext cx="8092035" cy="4572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907990-AF9A-7AF9-CF80-764C0A4E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</p:spTree>
    <p:extLst>
      <p:ext uri="{BB962C8B-B14F-4D97-AF65-F5344CB8AC3E}">
        <p14:creationId xmlns:p14="http://schemas.microsoft.com/office/powerpoint/2010/main" val="162889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305285"/>
            <a:ext cx="6200246" cy="4788957"/>
          </a:xfrm>
        </p:spPr>
        <p:txBody>
          <a:bodyPr/>
          <a:lstStyle/>
          <a:p>
            <a:r>
              <a:rPr lang="en-US" sz="1400" dirty="0"/>
              <a:t>Set up high-fidelity 3D simulation platform based on real-world vehicle/environment representations (real2sim transfer)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Set up intelligent agent/environment parallelization framework for accelerating RL training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Formulate multi-agent reinforcement learning (MARL) problems for: </a:t>
            </a:r>
            <a:r>
              <a:rPr lang="en-US" sz="1400" dirty="0">
                <a:solidFill>
                  <a:srgbClr val="F16122"/>
                </a:solidFill>
              </a:rPr>
              <a:t>[Tanmay] </a:t>
            </a:r>
          </a:p>
          <a:p>
            <a:pPr lvl="1"/>
            <a:r>
              <a:rPr lang="en-US" sz="1200" dirty="0"/>
              <a:t>Cooperative MARL (e.g., safe intersection traversal)</a:t>
            </a:r>
          </a:p>
          <a:p>
            <a:pPr lvl="1"/>
            <a:r>
              <a:rPr lang="en-US" sz="1200" dirty="0"/>
              <a:t>Competitive MARL (e.g., head-to-head autonomous racing)</a:t>
            </a:r>
          </a:p>
          <a:p>
            <a:r>
              <a:rPr lang="en-US" sz="1400" dirty="0"/>
              <a:t>Implement the formulated deep reinforcement learning (DRL) pipeline and conduct parallelized training using local/cloud high-performance computing (HPC) resources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Deploy and analyze the trained policies and procedures to comment on the aspects of “computing and simulation for autonomy”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Potentially (if time permits) demonstrate simulation to reality (sim2real) transition of the trained policies in a digital-twin framework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51" y="908478"/>
            <a:ext cx="2286000" cy="22860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90" y="1129539"/>
            <a:ext cx="1828800" cy="1959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Planned Project 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7B845-BFC4-9756-44AB-A35748DCE44E}"/>
              </a:ext>
            </a:extLst>
          </p:cNvPr>
          <p:cNvSpPr txBox="1"/>
          <p:nvPr/>
        </p:nvSpPr>
        <p:spPr>
          <a:xfrm>
            <a:off x="1028700" y="5753100"/>
            <a:ext cx="5800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rgbClr val="F16122"/>
                </a:solidFill>
              </a:rPr>
              <a:t>Note: </a:t>
            </a:r>
            <a:r>
              <a:rPr lang="en-US" sz="1100" i="1" dirty="0">
                <a:solidFill>
                  <a:srgbClr val="747474"/>
                </a:solidFill>
              </a:rPr>
              <a:t>The name in square bracket indicates primary responsibility and NOT contribution. Both members will work together and contribute equally to this project.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EA254-D08B-BFC0-4A4D-B09FAD156FA4}"/>
              </a:ext>
            </a:extLst>
          </p:cNvPr>
          <p:cNvGrpSpPr/>
          <p:nvPr/>
        </p:nvGrpSpPr>
        <p:grpSpPr>
          <a:xfrm>
            <a:off x="7228946" y="3275303"/>
            <a:ext cx="4629149" cy="2915587"/>
            <a:chOff x="123162" y="1552575"/>
            <a:chExt cx="5972837" cy="3761885"/>
          </a:xfrm>
        </p:grpSpPr>
        <p:pic>
          <p:nvPicPr>
            <p:cNvPr id="17" name="Picture 16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D83FE209-EE82-DED8-8DD9-325BF1B89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" r="5000"/>
            <a:stretch/>
          </p:blipFill>
          <p:spPr>
            <a:xfrm>
              <a:off x="123162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8" name="Picture 17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058BFAE1-D451-D0F7-3B35-68464CCC8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" r="5000"/>
            <a:stretch/>
          </p:blipFill>
          <p:spPr>
            <a:xfrm>
              <a:off x="3169919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9" name="Picture 18" descr="A black robot on a road&#10;&#10;Description automatically generated">
              <a:extLst>
                <a:ext uri="{FF2B5EF4-FFF2-40B4-BE49-F238E27FC236}">
                  <a16:creationId xmlns:a16="http://schemas.microsoft.com/office/drawing/2014/main" id="{01BBDDFF-D0F0-04D4-2000-990F724E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" r="5000"/>
            <a:stretch/>
          </p:blipFill>
          <p:spPr>
            <a:xfrm>
              <a:off x="123162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20" name="Picture 19" descr="A toy car on the ground&#10;&#10;Description automatically generated">
              <a:extLst>
                <a:ext uri="{FF2B5EF4-FFF2-40B4-BE49-F238E27FC236}">
                  <a16:creationId xmlns:a16="http://schemas.microsoft.com/office/drawing/2014/main" id="{618F0326-2C79-1AE4-F191-B03122645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3169919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BE068F9-3BE3-8082-9C8F-D78E53450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50" b="33750"/>
          <a:stretch/>
        </p:blipFill>
        <p:spPr>
          <a:xfrm>
            <a:off x="684866" y="3989167"/>
            <a:ext cx="10817352" cy="21086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470236"/>
              </p:ext>
            </p:extLst>
          </p:nvPr>
        </p:nvGraphicFramePr>
        <p:xfrm>
          <a:off x="689780" y="1492694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AuE-8930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11/01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11/08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11/22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11/29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12/06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30157DC-7DA3-E40F-2972-70044BBC2820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Planned 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428750"/>
            <a:ext cx="10933642" cy="4284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IN" sz="1600" dirty="0"/>
              <a:t>T. Samak, C. Samak, S. </a:t>
            </a:r>
            <a:r>
              <a:rPr lang="en-IN" sz="1600" dirty="0" err="1"/>
              <a:t>Kandhasamy</a:t>
            </a:r>
            <a:r>
              <a:rPr lang="en-IN" sz="1600" dirty="0"/>
              <a:t>, V. </a:t>
            </a:r>
            <a:r>
              <a:rPr lang="en-IN" sz="1600" dirty="0" err="1"/>
              <a:t>Krovi</a:t>
            </a:r>
            <a:r>
              <a:rPr lang="en-IN" sz="1600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sz="1600" dirty="0" err="1"/>
              <a:t>doi</a:t>
            </a:r>
            <a:r>
              <a:rPr lang="en-IN" sz="1600" dirty="0"/>
              <a:t>: </a:t>
            </a:r>
            <a:r>
              <a:rPr lang="en-IN" sz="1600" dirty="0">
                <a:hlinkClick r:id="rId2"/>
              </a:rPr>
              <a:t>10.3390/robotics12030077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W. Ding, C. Xu, M. </a:t>
            </a:r>
            <a:r>
              <a:rPr lang="en-IN" sz="1600" dirty="0" err="1"/>
              <a:t>Arief</a:t>
            </a:r>
            <a:r>
              <a:rPr lang="en-IN" sz="1600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sz="1600" dirty="0" err="1"/>
              <a:t>doi</a:t>
            </a:r>
            <a:r>
              <a:rPr lang="en-IN" sz="1600" dirty="0"/>
              <a:t>: </a:t>
            </a:r>
            <a:r>
              <a:rPr lang="en-IN" sz="1600" dirty="0">
                <a:hlinkClick r:id="rId3"/>
              </a:rPr>
              <a:t>10.1109/TITS.2023.3259322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S. H. </a:t>
            </a:r>
            <a:r>
              <a:rPr lang="en-IN" sz="1600" dirty="0" err="1"/>
              <a:t>Semnani</a:t>
            </a:r>
            <a:r>
              <a:rPr lang="en-IN" sz="1600" dirty="0"/>
              <a:t>, H. Liu, M. Everett, A. de Ruiter, and J. P. How, “Multiagent Motion Planning for Dense and Dynamic Environments via Deep Reinforcement Learning,” 2020.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P. Long, T. Fan, X. Liao, W. Liu, H. Zhang, and J. Pan, “Towards Optimally Decentralized Multi-Robot Collision Avoidance via Deep Reinforcement Learning,” 2018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S. </a:t>
            </a:r>
            <a:r>
              <a:rPr lang="en-US" sz="1600" dirty="0" err="1"/>
              <a:t>Aradi</a:t>
            </a:r>
            <a:r>
              <a:rPr lang="en-US" sz="1600" dirty="0"/>
              <a:t>, “Survey of Deep Reinforcement Learning for Motion Planning of Autonomous Vehicles,” 2020.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D. Wang, H. Deng, and Z. Pan, “MRCDRL: Multi-Robot Coordination with Deep Reinforcement Learning,” Neurocomputing, 2020. 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X. Zhou, P. Wu, H. Zhang, W. Guo, and Y. Liu, “Learn to navigate: cooperative path planning for unmanned surface vehicles using deep reinforcement learning,” IEEE Access, vol. 7, pp. 165 262–165 278, 2019.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E31ACE-FA2A-F546-535B-C403FDDAC07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672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428750"/>
            <a:ext cx="10933642" cy="4284491"/>
          </a:xfrm>
        </p:spPr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sz="1600" dirty="0"/>
              <a:t>K. </a:t>
            </a:r>
            <a:r>
              <a:rPr lang="en-US" sz="1600" dirty="0" err="1"/>
              <a:t>Sivanathan</a:t>
            </a:r>
            <a:r>
              <a:rPr lang="en-US" sz="1600" dirty="0"/>
              <a:t>, B. K. </a:t>
            </a:r>
            <a:r>
              <a:rPr lang="en-US" sz="1600" dirty="0" err="1"/>
              <a:t>Vinayagam</a:t>
            </a:r>
            <a:r>
              <a:rPr lang="en-US" sz="1600" dirty="0"/>
              <a:t>, T. Samak, and C. Samak, “Decentralized Motion Planning for Multi-Robot Navigation using Deep Reinforcement Learning,” in 2020 3rd International Conference on Intelligent Sustainable Systems (ICISS), 2020, pp. 709–716, </a:t>
            </a:r>
            <a:r>
              <a:rPr lang="en-US" sz="1600" dirty="0" err="1"/>
              <a:t>doi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10.1109/ICISS49785.2020.9316033</a:t>
            </a:r>
            <a:endParaRPr lang="en-US" sz="1600" dirty="0"/>
          </a:p>
          <a:p>
            <a:pPr>
              <a:buFont typeface="+mj-lt"/>
              <a:buAutoNum type="arabicPeriod" startAt="8"/>
            </a:pPr>
            <a:r>
              <a:rPr lang="en-US" sz="1600" dirty="0"/>
              <a:t>F. Fuchs, Y. Song, E. Kaufmann, D. </a:t>
            </a:r>
            <a:r>
              <a:rPr lang="en-US" sz="1600" dirty="0" err="1"/>
              <a:t>Scaramuzza</a:t>
            </a:r>
            <a:r>
              <a:rPr lang="en-US" sz="1600" dirty="0"/>
              <a:t>, and P. </a:t>
            </a:r>
            <a:r>
              <a:rPr lang="en-US" sz="1600" dirty="0" err="1"/>
              <a:t>Durr</a:t>
            </a:r>
            <a:r>
              <a:rPr lang="en-US" sz="1600" dirty="0"/>
              <a:t>, “Super-Human Performance in Gran Turismo Sport Using Deep Reinforcement Learning,” IEEE Robotics and Automation Letters, vol. 6, no. 3, pp. 4257–4264, 2021.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Y. Song, H. Lin, E. Kaufmann, P. </a:t>
            </a:r>
            <a:r>
              <a:rPr lang="en-US" sz="1600" dirty="0" err="1"/>
              <a:t>Durr</a:t>
            </a:r>
            <a:r>
              <a:rPr lang="en-US" sz="1600" dirty="0"/>
              <a:t>, and D. </a:t>
            </a:r>
            <a:r>
              <a:rPr lang="en-US" sz="1600" dirty="0" err="1"/>
              <a:t>Scaramuzza</a:t>
            </a:r>
            <a:r>
              <a:rPr lang="en-US" sz="1600" dirty="0"/>
              <a:t>, “Autonomous Overtaking in Gran Turismo Sport Using Curriculum Reinforcement Learning,” 2021.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C. V. Samak, T. V. Samak, and S. </a:t>
            </a:r>
            <a:r>
              <a:rPr lang="en-US" sz="1600" dirty="0" err="1"/>
              <a:t>Kandhasamy</a:t>
            </a:r>
            <a:r>
              <a:rPr lang="en-US" sz="1600" dirty="0"/>
              <a:t>, “Autonomous Racing using a Hybrid Imitation-Reinforcement Learning Architecture,” 2021. [Online]. Available: </a:t>
            </a:r>
            <a:r>
              <a:rPr lang="en-US" sz="1600" dirty="0">
                <a:hlinkClick r:id="rId3"/>
              </a:rPr>
              <a:t>https://arxiv.org/abs/2110.05437</a:t>
            </a:r>
            <a:r>
              <a:rPr lang="en-US" sz="1600" dirty="0"/>
              <a:t> 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J. Betz, H. Zheng, A. </a:t>
            </a:r>
            <a:r>
              <a:rPr lang="en-US" sz="1600" dirty="0" err="1"/>
              <a:t>Liniger</a:t>
            </a:r>
            <a:r>
              <a:rPr lang="en-US" sz="1600" dirty="0"/>
              <a:t>, U. </a:t>
            </a:r>
            <a:r>
              <a:rPr lang="en-US" sz="1600" dirty="0" err="1"/>
              <a:t>Rosolia</a:t>
            </a:r>
            <a:r>
              <a:rPr lang="en-US" sz="1600" dirty="0"/>
              <a:t>, P. Karle, M. </a:t>
            </a:r>
            <a:r>
              <a:rPr lang="en-US" sz="1600" dirty="0" err="1"/>
              <a:t>Behl</a:t>
            </a:r>
            <a:r>
              <a:rPr lang="en-US" sz="1600" dirty="0"/>
              <a:t>, V. Krovi, and R. </a:t>
            </a:r>
            <a:r>
              <a:rPr lang="en-US" sz="1600" dirty="0" err="1"/>
              <a:t>Mangharam</a:t>
            </a:r>
            <a:r>
              <a:rPr lang="en-US" sz="1600" dirty="0"/>
              <a:t>, “Autonomous Vehicles on the Edge: A Survey on Autonomous Vehicle Racing,” IEEE Open Journal of Intelligent Transportation Systems, vol. 3, pp. 458–488, 2022.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BF6DB2-71D4-10C7-C99F-ACD18A3E5824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922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8259847" y="522468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T. Samak, C. Samak, S. </a:t>
            </a:r>
            <a:r>
              <a:rPr lang="en-US" sz="1000" dirty="0" err="1">
                <a:solidFill>
                  <a:srgbClr val="747474"/>
                </a:solidFill>
              </a:rPr>
              <a:t>Kandhasamy</a:t>
            </a:r>
            <a:r>
              <a:rPr lang="en-US" sz="1000" dirty="0">
                <a:solidFill>
                  <a:srgbClr val="747474"/>
                </a:solidFill>
              </a:rPr>
              <a:t>, V. Krovi, and M. Xie, “AutoDRIVE: A Comprehensive, Flexible and Integrated Digital Twin Ecosystem for Autonomous Driving Research &amp; Education,” Robotics, vol. 12, no. 3, p. 77, May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https://doi.org/10.3390/robotics12030077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5265D-4449-BD82-92CA-EF2EFDF2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9" y="1476375"/>
            <a:ext cx="7630668" cy="4571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61FDED-A496-E69E-2FE0-F749CE3A821A}"/>
              </a:ext>
            </a:extLst>
          </p:cNvPr>
          <p:cNvSpPr/>
          <p:nvPr/>
        </p:nvSpPr>
        <p:spPr>
          <a:xfrm>
            <a:off x="629178" y="2221814"/>
            <a:ext cx="7493889" cy="213071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284FCA-C5CB-3A86-5B0B-673952917A9C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Comparative Analysis of Hardware Platforms </a:t>
            </a:r>
          </a:p>
        </p:txBody>
      </p:sp>
    </p:spTree>
    <p:extLst>
      <p:ext uri="{BB962C8B-B14F-4D97-AF65-F5344CB8AC3E}">
        <p14:creationId xmlns:p14="http://schemas.microsoft.com/office/powerpoint/2010/main" val="18884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FBF0A-1852-3589-D373-CEBDE2CF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F6949-DE5C-9D73-4EA6-A3568398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CA950-5384-82B3-E282-057E68B5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476375"/>
            <a:ext cx="7315200" cy="4047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F9A36-DD2B-3A50-3154-A653F8EA2B22}"/>
              </a:ext>
            </a:extLst>
          </p:cNvPr>
          <p:cNvSpPr txBox="1"/>
          <p:nvPr/>
        </p:nvSpPr>
        <p:spPr>
          <a:xfrm>
            <a:off x="8259847" y="522468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W. Ding, C. Xu, M. </a:t>
            </a:r>
            <a:r>
              <a:rPr lang="en-US" sz="1000" dirty="0" err="1">
                <a:solidFill>
                  <a:srgbClr val="747474"/>
                </a:solidFill>
              </a:rPr>
              <a:t>Arief</a:t>
            </a:r>
            <a:r>
              <a:rPr lang="en-US" sz="1000" dirty="0">
                <a:solidFill>
                  <a:srgbClr val="747474"/>
                </a:solidFill>
              </a:rPr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10.1109/TITS.2023.3259322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0BD18D-2346-418F-0E79-277872201E48}"/>
              </a:ext>
            </a:extLst>
          </p:cNvPr>
          <p:cNvSpPr/>
          <p:nvPr/>
        </p:nvSpPr>
        <p:spPr>
          <a:xfrm>
            <a:off x="666749" y="5329237"/>
            <a:ext cx="7224713" cy="157163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35CDCA-D023-40E0-53BB-AA83CF672DEB}"/>
              </a:ext>
            </a:extLst>
          </p:cNvPr>
          <p:cNvSpPr/>
          <p:nvPr/>
        </p:nvSpPr>
        <p:spPr>
          <a:xfrm>
            <a:off x="5170801" y="5295895"/>
            <a:ext cx="231169" cy="230565"/>
          </a:xfrm>
          <a:prstGeom prst="ellipse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4562290-2455-C9D8-47C9-B9F6E13B46D4}"/>
              </a:ext>
            </a:extLst>
          </p:cNvPr>
          <p:cNvSpPr/>
          <p:nvPr/>
        </p:nvSpPr>
        <p:spPr>
          <a:xfrm>
            <a:off x="324491" y="2354987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9E9BCD-D4FA-BDD6-7B8B-68271F57CB5F}"/>
              </a:ext>
            </a:extLst>
          </p:cNvPr>
          <p:cNvSpPr/>
          <p:nvPr/>
        </p:nvSpPr>
        <p:spPr>
          <a:xfrm>
            <a:off x="324491" y="4655783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B408DB-3D95-0E92-A883-E28998A79768}"/>
              </a:ext>
            </a:extLst>
          </p:cNvPr>
          <p:cNvCxnSpPr>
            <a:cxnSpLocks/>
          </p:cNvCxnSpPr>
          <p:nvPr/>
        </p:nvCxnSpPr>
        <p:spPr>
          <a:xfrm flipH="1">
            <a:off x="5431072" y="3641341"/>
            <a:ext cx="3766194" cy="1775395"/>
          </a:xfrm>
          <a:prstGeom prst="straightConnector1">
            <a:avLst/>
          </a:prstGeom>
          <a:ln w="19050">
            <a:solidFill>
              <a:srgbClr val="F16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AE08FD-B1E9-08FB-F506-921DE5E3A18C}"/>
              </a:ext>
            </a:extLst>
          </p:cNvPr>
          <p:cNvSpPr txBox="1"/>
          <p:nvPr/>
        </p:nvSpPr>
        <p:spPr>
          <a:xfrm>
            <a:off x="9197266" y="3456675"/>
            <a:ext cx="1510350" cy="369332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Opportunity!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A509D0-E578-892A-7608-D30C4AF6FBCB}"/>
              </a:ext>
            </a:extLst>
          </p:cNvPr>
          <p:cNvSpPr/>
          <p:nvPr/>
        </p:nvSpPr>
        <p:spPr>
          <a:xfrm>
            <a:off x="7171051" y="4629145"/>
            <a:ext cx="231169" cy="230565"/>
          </a:xfrm>
          <a:prstGeom prst="ellipse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F59AC6-329E-7E69-43C9-271E5752F85A}"/>
              </a:ext>
            </a:extLst>
          </p:cNvPr>
          <p:cNvSpPr/>
          <p:nvPr/>
        </p:nvSpPr>
        <p:spPr>
          <a:xfrm>
            <a:off x="5170801" y="2314570"/>
            <a:ext cx="231169" cy="230565"/>
          </a:xfrm>
          <a:prstGeom prst="ellipse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3B8FCF-257E-CB4B-FE61-55AF21147673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Comparative Analysis of Simulation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265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73915054"/>
                  </p:ext>
                </p:extLst>
              </p:nvPr>
            </p:nvGraphicFramePr>
            <p:xfrm>
              <a:off x="629179" y="1504949"/>
              <a:ext cx="10933639" cy="257528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Semnani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[3]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FMP+DRL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900" b="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𝑝𝑟𝑒𝑓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 (2D/3D)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algorithm of deep reinforcement learning (RL) and force-based motion planning (FMP) to solve distributed motion planning problem in dense and dynamic environments.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Long et al. [4]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Stage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𝒛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𝒈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decentralized sensor-level collision avoidance policy for multi-robot systems.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2018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 err="1"/>
                            <a:t>Aradi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[5]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hierarchical motion planning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Wang et al. [6]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DRL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Custom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method to train directly from each robot-centered, relative perspective generated image, and each robot’s reward as the input.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solidFill>
                                <a:schemeClr val="bg1"/>
                              </a:solidFill>
                            </a:rPr>
                            <a:t>Zhou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[7]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∈[−60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:10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:60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°]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</a:t>
                          </a:r>
                          <a:r>
                            <a:rPr lang="en-US" sz="900" kern="100" dirty="0">
                              <a:effectLst/>
                            </a:rPr>
                            <a:t>for USVs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Formation and 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DRL for USV formation path planning with specific focus on a reliable obstacle avoidance in constrained maritime environments.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02508973"/>
                      </a:ext>
                    </a:extLst>
                  </a:tr>
                  <a:tr h="19188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Sivanathan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[8]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MARL Simulator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9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b="1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Decentralized motion planning framework for addressing the task of multi-robot navigation using deep reinforcement learning.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137839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73915054"/>
                  </p:ext>
                </p:extLst>
              </p:nvPr>
            </p:nvGraphicFramePr>
            <p:xfrm>
              <a:off x="629179" y="1504949"/>
              <a:ext cx="10933639" cy="257528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57658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Semnani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[3]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FMP+DRL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30526" r="-492462" b="-33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30526" r="-390000" b="-33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algorithm of deep reinforcement learning (RL) and force-based motion planning (FMP) to solve distributed motion planning problem in dense and dynamic environments.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Long et al. [4]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Stage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74648" r="-492462" b="-346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74648" r="-390000" b="-346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decentralized sensor-level collision avoidance policy for multi-robot systems.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2018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 err="1"/>
                            <a:t>Aradi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[5]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hierarchical motion planning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Wang et al. [6]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DRL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Custom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311429" r="-492462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311429" r="-39000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method to train directly from each robot-centered, relative perspective generated image, and each robot’s reward as the input.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solidFill>
                                <a:schemeClr val="bg1"/>
                              </a:solidFill>
                            </a:rPr>
                            <a:t>Zhou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[7]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405634" r="-492462" b="-1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405634" r="-390000" b="-1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Formation and 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DRL for USV formation path planning with specific focus on a reliable obstacle avoidance in constrained maritime environments.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0250897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Sivanathan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[8]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MARL Simulator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505634" r="-492462" b="-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505634" r="-390000" b="-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Decentralized motion planning framework for addressing the task of multi-robot navigation using deep reinforcement learning.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137839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4A1E-F14F-14A7-72CB-3ECADE18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4531C-1FE6-D5F4-E963-6F83B8D4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0DB75-C829-7FFC-C6E7-3838A08C5152}"/>
              </a:ext>
            </a:extLst>
          </p:cNvPr>
          <p:cNvSpPr txBox="1"/>
          <p:nvPr/>
        </p:nvSpPr>
        <p:spPr>
          <a:xfrm>
            <a:off x="629179" y="5737639"/>
            <a:ext cx="293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DRL-FMP hybrid control framework </a:t>
            </a:r>
            <a:r>
              <a:rPr lang="en-US" sz="1200" dirty="0">
                <a:solidFill>
                  <a:srgbClr val="F16122"/>
                </a:solidFill>
              </a:rPr>
              <a:t>[3]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A4416-5828-AB9C-0EE5-E969E58B0423}"/>
              </a:ext>
            </a:extLst>
          </p:cNvPr>
          <p:cNvSpPr txBox="1"/>
          <p:nvPr/>
        </p:nvSpPr>
        <p:spPr>
          <a:xfrm>
            <a:off x="3643372" y="5737639"/>
            <a:ext cx="3842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Collision avoidance using DRL </a:t>
            </a:r>
            <a:r>
              <a:rPr lang="en-US" sz="1200" dirty="0">
                <a:solidFill>
                  <a:srgbClr val="F16122"/>
                </a:solidFill>
              </a:rPr>
              <a:t>[4]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1DE89-5615-E178-1C2A-D330BADC2063}"/>
              </a:ext>
            </a:extLst>
          </p:cNvPr>
          <p:cNvSpPr txBox="1"/>
          <p:nvPr/>
        </p:nvSpPr>
        <p:spPr>
          <a:xfrm>
            <a:off x="7666781" y="5741884"/>
            <a:ext cx="389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Decentralized motion planning using DRL </a:t>
            </a:r>
            <a:r>
              <a:rPr lang="en-US" sz="1200" dirty="0">
                <a:solidFill>
                  <a:srgbClr val="F16122"/>
                </a:solidFill>
              </a:rPr>
              <a:t>[8]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C0C870-D1F7-EF3F-663C-BD2EE1497CFD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State-of-the-Art: Cooperative DRL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B271E1-53EF-982B-31BE-7B889DC9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71" y="4208436"/>
            <a:ext cx="3842780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60D51C-8A1F-EB19-9BF0-91F95005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208436"/>
            <a:ext cx="2833564" cy="137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F17E53-45F8-541D-81D2-71D5EC16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780" y="4208436"/>
            <a:ext cx="389603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3319817"/>
                  </p:ext>
                </p:extLst>
              </p:nvPr>
            </p:nvGraphicFramePr>
            <p:xfrm>
              <a:off x="629179" y="1504949"/>
              <a:ext cx="10933639" cy="185901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Fuchs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[9]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900" b="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𝑝𝑟𝑒𝑓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Learning-based system for autonomous car racing by leveraging a course-progress proxy reward and deep reinforcement learning.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Song et al. [10]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7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7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7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overtaking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Curriculum-learning-based method to tackle the autonomous overtaking problem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2021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Samak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[11]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IL+RL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 err="1">
                              <a:effectLst/>
                            </a:rPr>
                            <a:t>AutoRACE</a:t>
                          </a:r>
                          <a:r>
                            <a:rPr lang="en-US" sz="900" kern="100" dirty="0">
                              <a:effectLst/>
                            </a:rPr>
                            <a:t>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Hybrid imitation-reinforcement learning architecture to train a r</a:t>
                          </a:r>
                          <a:r>
                            <a:rPr lang="en-US" sz="900" kern="100" dirty="0">
                              <a:effectLst/>
                            </a:rPr>
                            <a:t>igorous end-to-end control strategy for autonomous vehicles aimed at minimizing lap times in a time attack racing event.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Betz et al. [12]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Mixed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autonomous vehicle racing.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2022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3319817"/>
                  </p:ext>
                </p:extLst>
              </p:nvPr>
            </p:nvGraphicFramePr>
            <p:xfrm>
              <a:off x="629179" y="1504949"/>
              <a:ext cx="10933639" cy="185901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Fuchs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[9]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40845" r="-492462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40845" r="-390000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Learning-based system for autonomous car racing by leveraging a course-progress proxy reward and deep reinforcement learning.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Song et al. [10]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42857" r="-492462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42857" r="-39000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overtaking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Curriculum-learning-based method to tackle the autonomous overtaking problem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2021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57658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Samak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[11]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IL+RL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 err="1">
                              <a:effectLst/>
                            </a:rPr>
                            <a:t>AutoRACE</a:t>
                          </a:r>
                          <a:r>
                            <a:rPr lang="en-US" sz="900" kern="100" dirty="0">
                              <a:effectLst/>
                            </a:rPr>
                            <a:t>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78947" r="-492462" b="-6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78947" r="-390000" b="-6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Hybrid imitation-reinforcement learning architecture to train a r</a:t>
                          </a:r>
                          <a:r>
                            <a:rPr lang="en-US" sz="900" kern="100" dirty="0">
                              <a:effectLst/>
                            </a:rPr>
                            <a:t>igorous end-to-end control strategy for autonomous vehicles aimed at minimizing lap times in a time attack racing event.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28308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Betz et al. [12]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Mixed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autonomous vehicle racing.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2022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4A1E-F14F-14A7-72CB-3ECADE18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4531C-1FE6-D5F4-E963-6F83B8D4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0DB75-C829-7FFC-C6E7-3838A08C5152}"/>
              </a:ext>
            </a:extLst>
          </p:cNvPr>
          <p:cNvSpPr txBox="1"/>
          <p:nvPr/>
        </p:nvSpPr>
        <p:spPr>
          <a:xfrm>
            <a:off x="568220" y="5463319"/>
            <a:ext cx="292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DRL-FMP hybrid control framework </a:t>
            </a:r>
            <a:r>
              <a:rPr lang="en-US" sz="1200" dirty="0">
                <a:solidFill>
                  <a:srgbClr val="F16122"/>
                </a:solidFill>
              </a:rPr>
              <a:t>[9]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A4416-5828-AB9C-0EE5-E969E58B0423}"/>
              </a:ext>
            </a:extLst>
          </p:cNvPr>
          <p:cNvSpPr txBox="1"/>
          <p:nvPr/>
        </p:nvSpPr>
        <p:spPr>
          <a:xfrm>
            <a:off x="3549233" y="5463319"/>
            <a:ext cx="2920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Autonomous overtaking using DRL </a:t>
            </a:r>
            <a:r>
              <a:rPr lang="en-US" sz="1200" dirty="0">
                <a:solidFill>
                  <a:srgbClr val="F16122"/>
                </a:solidFill>
              </a:rPr>
              <a:t>[10]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1DE89-5615-E178-1C2A-D330BADC2063}"/>
              </a:ext>
            </a:extLst>
          </p:cNvPr>
          <p:cNvSpPr txBox="1"/>
          <p:nvPr/>
        </p:nvSpPr>
        <p:spPr>
          <a:xfrm>
            <a:off x="6643225" y="5467564"/>
            <a:ext cx="4919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Hybrid IL+RL architecture for autonomous racing </a:t>
            </a:r>
            <a:r>
              <a:rPr lang="en-US" sz="1200" dirty="0">
                <a:solidFill>
                  <a:srgbClr val="F16122"/>
                </a:solidFill>
              </a:rPr>
              <a:t>[11]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C0C870-D1F7-EF3F-663C-BD2EE1497CFD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State-of-the-Art: Competitive DRL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B271E1-53EF-982B-31BE-7B889DC9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49233" y="3636402"/>
            <a:ext cx="2920086" cy="17373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60D51C-8A1F-EB19-9BF0-91F95005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179" y="3636402"/>
            <a:ext cx="2746149" cy="17373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F17E53-45F8-541D-81D2-71D5EC16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43224" y="3636402"/>
            <a:ext cx="491959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Baseline: Multi-Robot Navigation using DRL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305286"/>
            <a:ext cx="10933642" cy="4788956"/>
          </a:xfrm>
        </p:spPr>
        <p:txBody>
          <a:bodyPr/>
          <a:lstStyle/>
          <a:p>
            <a:r>
              <a:rPr lang="en-US" sz="1200" b="1" dirty="0">
                <a:latin typeface="Arial" panose="020B0604020202020204" pitchFamily="34" charset="0"/>
              </a:rPr>
              <a:t>Title: </a:t>
            </a:r>
            <a:r>
              <a:rPr lang="en-US" sz="1200" dirty="0">
                <a:latin typeface="Arial" panose="020B0604020202020204" pitchFamily="34" charset="0"/>
              </a:rPr>
              <a:t>Decentralized Motion Planning for Multi-Robot Navigation using Deep Reinforcement Learning</a:t>
            </a:r>
          </a:p>
          <a:p>
            <a:r>
              <a:rPr lang="en-US" sz="1200" b="1" dirty="0">
                <a:latin typeface="Arial" panose="020B0604020202020204" pitchFamily="34" charset="0"/>
              </a:rPr>
              <a:t>Publication: </a:t>
            </a:r>
            <a:r>
              <a:rPr lang="en-US" sz="1200" dirty="0">
                <a:latin typeface="Arial" panose="020B0604020202020204" pitchFamily="34" charset="0"/>
              </a:rPr>
              <a:t>International Conference on Intelligent Sustainable Systems, 2020; 709-716, DOI: 10.1109/ICISS49785.2020.9316033</a:t>
            </a:r>
          </a:p>
          <a:p>
            <a:r>
              <a:rPr lang="en-US" sz="1200" dirty="0">
                <a:latin typeface="Arial" panose="020B0604020202020204" pitchFamily="34" charset="0"/>
              </a:rPr>
              <a:t>Novel contribution and findings:</a:t>
            </a:r>
          </a:p>
          <a:p>
            <a:pPr lvl="1"/>
            <a:r>
              <a:rPr lang="en-US" sz="1100" dirty="0">
                <a:latin typeface="Arial" panose="020B0604020202020204" pitchFamily="34" charset="0"/>
              </a:rPr>
              <a:t>MARL Simulator</a:t>
            </a:r>
          </a:p>
          <a:p>
            <a:pPr lvl="1"/>
            <a:r>
              <a:rPr lang="en-US" sz="1100" dirty="0">
                <a:latin typeface="Arial" panose="020B0604020202020204" pitchFamily="34" charset="0"/>
              </a:rPr>
              <a:t>Novel reward function for efficient learning</a:t>
            </a:r>
          </a:p>
          <a:p>
            <a:pPr lvl="1"/>
            <a:r>
              <a:rPr lang="en-US" sz="1100" dirty="0">
                <a:latin typeface="Arial" panose="020B0604020202020204" pitchFamily="34" charset="0"/>
              </a:rPr>
              <a:t>Robust testing in 4 stochastic settings using 2 training approaches</a:t>
            </a:r>
          </a:p>
          <a:p>
            <a:pPr lvl="1"/>
            <a:r>
              <a:rPr lang="en-US" sz="1100" dirty="0">
                <a:latin typeface="Arial" panose="020B0604020202020204" pitchFamily="34" charset="0"/>
              </a:rPr>
              <a:t>Deployment on cooperative as well as non-cooperative agents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A341B-85DD-3635-CCD2-6D79A44235A5}"/>
              </a:ext>
            </a:extLst>
          </p:cNvPr>
          <p:cNvSpPr txBox="1"/>
          <p:nvPr/>
        </p:nvSpPr>
        <p:spPr>
          <a:xfrm>
            <a:off x="1886350" y="6015829"/>
            <a:ext cx="1747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Cooperative Agents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7DC63-7A5D-EDFB-E082-0E3988DF718E}"/>
              </a:ext>
            </a:extLst>
          </p:cNvPr>
          <p:cNvSpPr txBox="1"/>
          <p:nvPr/>
        </p:nvSpPr>
        <p:spPr>
          <a:xfrm>
            <a:off x="6542580" y="6028040"/>
            <a:ext cx="213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Non-Cooperative Agents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9F3903-9FC4-6600-DEE2-4A464C8C60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23" y="3497151"/>
            <a:ext cx="2383993" cy="2520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4BE2C1-3CF5-E91F-2158-FD566F4EF7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6" y="3497151"/>
            <a:ext cx="6224814" cy="2520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14" name="G2GCA_CP">
            <a:hlinkClick r:id="" action="ppaction://media"/>
            <a:extLst>
              <a:ext uri="{FF2B5EF4-FFF2-40B4-BE49-F238E27FC236}">
                <a16:creationId xmlns:a16="http://schemas.microsoft.com/office/drawing/2014/main" id="{217F748E-BB0F-3B6B-1CCF-B92195E71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3315" y="4142565"/>
            <a:ext cx="2880000" cy="1620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15" name="APE_CP">
            <a:hlinkClick r:id="" action="ppaction://media"/>
            <a:extLst>
              <a:ext uri="{FF2B5EF4-FFF2-40B4-BE49-F238E27FC236}">
                <a16:creationId xmlns:a16="http://schemas.microsoft.com/office/drawing/2014/main" id="{75D22FBE-5C37-9346-8978-AB263C784F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76197" y="4142565"/>
            <a:ext cx="2880000" cy="1620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16" name="G2GCARI_CP">
            <a:hlinkClick r:id="" action="ppaction://media"/>
            <a:extLst>
              <a:ext uri="{FF2B5EF4-FFF2-40B4-BE49-F238E27FC236}">
                <a16:creationId xmlns:a16="http://schemas.microsoft.com/office/drawing/2014/main" id="{2A0D3863-2B35-7674-ABCF-F83FD3FDC88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30702" y="4147671"/>
            <a:ext cx="2880000" cy="1620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17" name="Visual_MARL_CP">
            <a:hlinkClick r:id="" action="ppaction://media"/>
            <a:extLst>
              <a:ext uri="{FF2B5EF4-FFF2-40B4-BE49-F238E27FC236}">
                <a16:creationId xmlns:a16="http://schemas.microsoft.com/office/drawing/2014/main" id="{7BF4CED6-6CDE-98EF-5D3F-4504C4C5F0F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88685" y="4142565"/>
            <a:ext cx="2880000" cy="1620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1829E-55E1-48D4-D850-FF7193963709}"/>
              </a:ext>
            </a:extLst>
          </p:cNvPr>
          <p:cNvSpPr txBox="1"/>
          <p:nvPr/>
        </p:nvSpPr>
        <p:spPr>
          <a:xfrm>
            <a:off x="3741081" y="5796852"/>
            <a:ext cx="1747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Cooperative Agents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A0D12C-B5CA-5F74-7165-72C62D88D9E9}"/>
              </a:ext>
            </a:extLst>
          </p:cNvPr>
          <p:cNvSpPr txBox="1"/>
          <p:nvPr/>
        </p:nvSpPr>
        <p:spPr>
          <a:xfrm>
            <a:off x="4342079" y="3815459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APE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5C4107-1F62-2D17-E6EC-8EB09F78558E}"/>
              </a:ext>
            </a:extLst>
          </p:cNvPr>
          <p:cNvSpPr txBox="1"/>
          <p:nvPr/>
        </p:nvSpPr>
        <p:spPr>
          <a:xfrm>
            <a:off x="1255981" y="380810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G2GCA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4400D-491B-B6B8-AD21-2E6ADCAE06E0}"/>
              </a:ext>
            </a:extLst>
          </p:cNvPr>
          <p:cNvSpPr txBox="1"/>
          <p:nvPr/>
        </p:nvSpPr>
        <p:spPr>
          <a:xfrm>
            <a:off x="9487782" y="5796852"/>
            <a:ext cx="213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Non-Cooperative Agents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A0EF17-9527-2BEB-2BC4-4660D574E44A}"/>
              </a:ext>
            </a:extLst>
          </p:cNvPr>
          <p:cNvSpPr txBox="1"/>
          <p:nvPr/>
        </p:nvSpPr>
        <p:spPr>
          <a:xfrm>
            <a:off x="7070707" y="380810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G2GCARI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1FBC84-ABBD-0707-8978-0558187248FC}"/>
              </a:ext>
            </a:extLst>
          </p:cNvPr>
          <p:cNvSpPr txBox="1"/>
          <p:nvPr/>
        </p:nvSpPr>
        <p:spPr>
          <a:xfrm>
            <a:off x="10008606" y="3808102"/>
            <a:ext cx="1040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VAG2GCA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33DA59-7B61-F6AE-3FA3-432D35EF0DF7}"/>
              </a:ext>
            </a:extLst>
          </p:cNvPr>
          <p:cNvCxnSpPr>
            <a:cxnSpLocks/>
          </p:cNvCxnSpPr>
          <p:nvPr/>
        </p:nvCxnSpPr>
        <p:spPr>
          <a:xfrm>
            <a:off x="1662503" y="5788659"/>
            <a:ext cx="0" cy="148956"/>
          </a:xfrm>
          <a:prstGeom prst="line">
            <a:avLst/>
          </a:prstGeom>
          <a:ln w="19050">
            <a:solidFill>
              <a:srgbClr val="F1612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D72A5E-712F-8907-53A5-C0AA3E08BB8A}"/>
              </a:ext>
            </a:extLst>
          </p:cNvPr>
          <p:cNvCxnSpPr>
            <a:cxnSpLocks/>
          </p:cNvCxnSpPr>
          <p:nvPr/>
        </p:nvCxnSpPr>
        <p:spPr>
          <a:xfrm flipH="1" flipV="1">
            <a:off x="5478295" y="5930473"/>
            <a:ext cx="2098177" cy="7845"/>
          </a:xfrm>
          <a:prstGeom prst="line">
            <a:avLst/>
          </a:prstGeom>
          <a:ln w="19050">
            <a:solidFill>
              <a:srgbClr val="F1612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E90766-8FFA-ACF1-C284-9541B64E615A}"/>
              </a:ext>
            </a:extLst>
          </p:cNvPr>
          <p:cNvCxnSpPr>
            <a:cxnSpLocks/>
          </p:cNvCxnSpPr>
          <p:nvPr/>
        </p:nvCxnSpPr>
        <p:spPr>
          <a:xfrm>
            <a:off x="7569483" y="5784287"/>
            <a:ext cx="0" cy="148956"/>
          </a:xfrm>
          <a:prstGeom prst="line">
            <a:avLst/>
          </a:prstGeom>
          <a:ln w="19050">
            <a:solidFill>
              <a:srgbClr val="F1612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EAF48B-9DB5-AB0F-BF7F-432234E9E435}"/>
              </a:ext>
            </a:extLst>
          </p:cNvPr>
          <p:cNvCxnSpPr>
            <a:cxnSpLocks/>
          </p:cNvCxnSpPr>
          <p:nvPr/>
        </p:nvCxnSpPr>
        <p:spPr>
          <a:xfrm flipH="1" flipV="1">
            <a:off x="1658582" y="5933692"/>
            <a:ext cx="2098177" cy="7845"/>
          </a:xfrm>
          <a:prstGeom prst="line">
            <a:avLst/>
          </a:prstGeom>
          <a:ln w="19050">
            <a:solidFill>
              <a:srgbClr val="F1612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662F074-2DEB-2201-ECCD-02D7234954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54" y="2323943"/>
            <a:ext cx="3694295" cy="1080000"/>
          </a:xfrm>
          <a:prstGeom prst="rect">
            <a:avLst/>
          </a:prstGeom>
        </p:spPr>
      </p:pic>
      <p:pic>
        <p:nvPicPr>
          <p:cNvPr id="30" name="Picture 29" descr="A logo with red x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DBE999A4-FE93-73EB-E115-39D8E427471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6667" t="24634" r="16667" b="24634"/>
          <a:stretch/>
        </p:blipFill>
        <p:spPr>
          <a:xfrm>
            <a:off x="9978936" y="712762"/>
            <a:ext cx="953673" cy="457200"/>
          </a:xfrm>
          <a:prstGeom prst="rect">
            <a:avLst/>
          </a:prstGeom>
        </p:spPr>
      </p:pic>
      <p:pic>
        <p:nvPicPr>
          <p:cNvPr id="31" name="Picture 30">
            <a:hlinkClick r:id="rId16"/>
            <a:extLst>
              <a:ext uri="{FF2B5EF4-FFF2-40B4-BE49-F238E27FC236}">
                <a16:creationId xmlns:a16="http://schemas.microsoft.com/office/drawing/2014/main" id="{34EC5092-FCED-4413-071D-BCC3C0F216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047" y="712762"/>
            <a:ext cx="457200" cy="457200"/>
          </a:xfrm>
          <a:prstGeom prst="rect">
            <a:avLst/>
          </a:prstGeom>
        </p:spPr>
      </p:pic>
      <p:pic>
        <p:nvPicPr>
          <p:cNvPr id="32" name="Picture 31">
            <a:hlinkClick r:id="rId18"/>
            <a:extLst>
              <a:ext uri="{FF2B5EF4-FFF2-40B4-BE49-F238E27FC236}">
                <a16:creationId xmlns:a16="http://schemas.microsoft.com/office/drawing/2014/main" id="{5BF93787-1669-D078-5EAF-78F2E25A9E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836" y="758482"/>
            <a:ext cx="52920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3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 mute="1">
                <p:cTn id="7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 mute="1">
                <p:cTn id="7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7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7" grpId="0"/>
      <p:bldP spid="8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Baseline: Autonomous Racing using IL+RL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305286"/>
            <a:ext cx="10933642" cy="4788956"/>
          </a:xfrm>
        </p:spPr>
        <p:txBody>
          <a:bodyPr/>
          <a:lstStyle/>
          <a:p>
            <a:r>
              <a:rPr lang="en-US" sz="1200" b="1" dirty="0">
                <a:latin typeface="Arial" panose="020B0604020202020204" pitchFamily="34" charset="0"/>
              </a:rPr>
              <a:t>Title: </a:t>
            </a:r>
            <a:r>
              <a:rPr lang="en-US" sz="1200" dirty="0">
                <a:latin typeface="Arial" panose="020B0604020202020204" pitchFamily="34" charset="0"/>
              </a:rPr>
              <a:t>Autonomous Racing using a Hybrid Imitation-Reinforcement Learning Architecture</a:t>
            </a:r>
          </a:p>
          <a:p>
            <a:r>
              <a:rPr lang="en-US" sz="1200" b="1" dirty="0">
                <a:latin typeface="Arial" panose="020B0604020202020204" pitchFamily="34" charset="0"/>
              </a:rPr>
              <a:t>Publication: </a:t>
            </a:r>
            <a:r>
              <a:rPr lang="en-US" sz="1200" dirty="0">
                <a:latin typeface="Arial" panose="020B0604020202020204" pitchFamily="34" charset="0"/>
              </a:rPr>
              <a:t>Submitted to Robotics and Autonomous Systems, Elsevier, 2021</a:t>
            </a:r>
          </a:p>
          <a:p>
            <a:r>
              <a:rPr lang="en-US" sz="1200" dirty="0">
                <a:latin typeface="Arial" panose="020B0604020202020204" pitchFamily="34" charset="0"/>
              </a:rPr>
              <a:t>Novel contribution and findings:</a:t>
            </a:r>
          </a:p>
          <a:p>
            <a:pPr lvl="1"/>
            <a:r>
              <a:rPr lang="en-US" sz="1000" dirty="0" err="1">
                <a:latin typeface="Arial" panose="020B0604020202020204" pitchFamily="34" charset="0"/>
              </a:rPr>
              <a:t>AutoRACE</a:t>
            </a:r>
            <a:r>
              <a:rPr lang="en-US" sz="1000" dirty="0">
                <a:latin typeface="Arial" panose="020B0604020202020204" pitchFamily="34" charset="0"/>
              </a:rPr>
              <a:t> Simulator</a:t>
            </a:r>
          </a:p>
          <a:p>
            <a:pPr lvl="1"/>
            <a:r>
              <a:rPr lang="en-US" sz="1000" dirty="0">
                <a:latin typeface="Arial" panose="020B0604020202020204" pitchFamily="34" charset="0"/>
              </a:rPr>
              <a:t>Realistic observation and action spaces (sim2real)</a:t>
            </a:r>
          </a:p>
          <a:p>
            <a:pPr lvl="1"/>
            <a:r>
              <a:rPr lang="en-US" sz="1000" dirty="0">
                <a:latin typeface="Arial" panose="020B0604020202020204" pitchFamily="34" charset="0"/>
              </a:rPr>
              <a:t>Hybrid learning architecture and novel reward function</a:t>
            </a:r>
          </a:p>
          <a:p>
            <a:pPr lvl="1"/>
            <a:r>
              <a:rPr lang="en-US" sz="1000" dirty="0">
                <a:latin typeface="Arial" panose="020B0604020202020204" pitchFamily="34" charset="0"/>
              </a:rPr>
              <a:t>Superhuman racing performance</a:t>
            </a:r>
          </a:p>
          <a:p>
            <a:endParaRPr lang="en-US" sz="1200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A19B9-B674-581C-3144-66DF1F5CF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21" y="3436513"/>
            <a:ext cx="7733483" cy="27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49E526-1E09-29D0-E92B-BE76FD04800B}"/>
                  </a:ext>
                </a:extLst>
              </p:cNvPr>
              <p:cNvSpPr txBox="1"/>
              <p:nvPr/>
            </p:nvSpPr>
            <p:spPr>
              <a:xfrm>
                <a:off x="8954140" y="3922515"/>
                <a:ext cx="3161659" cy="249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IN" sz="1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1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IN" sz="1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p>
                      </m:sSup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          </m:t>
                      </m:r>
                      <m:sSub>
                        <m:sSubPr>
                          <m:ctrlP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000" b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m:t>and</m:t>
                      </m:r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p>
                      </m:sSup>
                    </m:oMath>
                  </m:oMathPara>
                </a14:m>
                <a:endParaRPr lang="en-IN" sz="1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49E526-1E09-29D0-E92B-BE76FD048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140" y="3922515"/>
                <a:ext cx="3161659" cy="249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D8918E-8F71-0D25-1913-1C00D92F99A0}"/>
                  </a:ext>
                </a:extLst>
              </p:cNvPr>
              <p:cNvSpPr txBox="1"/>
              <p:nvPr/>
            </p:nvSpPr>
            <p:spPr>
              <a:xfrm>
                <a:off x="8954139" y="4557321"/>
                <a:ext cx="3161660" cy="249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          </m:t>
                      </m:r>
                      <m:sSub>
                        <m:sSubPr>
                          <m:ctrlP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IN" sz="1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∈{−</m:t>
                      </m:r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10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1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D8918E-8F71-0D25-1913-1C00D92F9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139" y="4557321"/>
                <a:ext cx="3161660" cy="249877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425CC95-8A27-D367-E6C6-3EDC39D79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0289968"/>
                  </p:ext>
                </p:extLst>
              </p:nvPr>
            </p:nvGraphicFramePr>
            <p:xfrm>
              <a:off x="8883604" y="5178330"/>
              <a:ext cx="3232195" cy="83642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57829">
                      <a:extLst>
                        <a:ext uri="{9D8B030D-6E8A-4147-A177-3AD203B41FA5}">
                          <a16:colId xmlns:a16="http://schemas.microsoft.com/office/drawing/2014/main" val="3767600025"/>
                        </a:ext>
                      </a:extLst>
                    </a:gridCol>
                    <a:gridCol w="2074366">
                      <a:extLst>
                        <a:ext uri="{9D8B030D-6E8A-4147-A177-3AD203B41FA5}">
                          <a16:colId xmlns:a16="http://schemas.microsoft.com/office/drawing/2014/main" val="36382357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IN" sz="1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IN" sz="1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IN" sz="1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IN" sz="1000" b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IN" sz="1000" b="1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IN" sz="1000" b="1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IN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N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𝟏𝟎𝟎</m:t>
                                        </m:r>
                                        <m:r>
                                          <a:rPr lang="en-IN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</m:e>
                                      <m:e>
                                        <m:r>
                                          <a:rPr lang="en-IN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IN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IN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</m:e>
                                      <m:e>
                                        <m:r>
                                          <a:rPr lang="en-IN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IN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𝟏𝟎</m:t>
                                        </m:r>
                                        <m:r>
                                          <a:rPr lang="en-IN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</m:e>
                                      <m:e>
                                        <m:r>
                                          <a:rPr lang="en-US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US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𝟎𝟏</m:t>
                                        </m:r>
                                        <m:r>
                                          <a:rPr lang="en-US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1000" b="1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00" b="1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sz="1000" b="1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  <m:r>
                                          <a:rPr lang="en-US" sz="1000" b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IN" sz="1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noBar"/>
                                    <m:ctrlPr>
                                      <a:rPr lang="en-IN" sz="10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eqArr>
                                      <m:eqArrPr>
                                        <m:ctrlPr>
                                          <a:rPr lang="en-IN" sz="1000" b="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IN" sz="1000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IN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if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collided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IN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                  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if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passed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checkpoint</m:t>
                                        </m:r>
                                      </m:e>
                                    </m:eqArr>
                                  </m:num>
                                  <m:den>
                                    <m:eqArr>
                                      <m:eqArrPr>
                                        <m:ctrlPr>
                                          <a:rPr lang="en-IN" sz="1000" b="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        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 i="0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f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 i="0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beat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 i="0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 i="0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best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 i="0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IN" sz="1000" b="0" i="0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lap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000" b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</a:rPr>
                                          <m:t>otherwise</m:t>
                                        </m:r>
                                      </m:e>
                                    </m:eqArr>
                                  </m:den>
                                </m:f>
                              </m:oMath>
                            </m:oMathPara>
                          </a14:m>
                          <a:endParaRPr lang="en-IN" sz="1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554192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425CC95-8A27-D367-E6C6-3EDC39D79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0289968"/>
                  </p:ext>
                </p:extLst>
              </p:nvPr>
            </p:nvGraphicFramePr>
            <p:xfrm>
              <a:off x="8883604" y="5178330"/>
              <a:ext cx="3232195" cy="83642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57829">
                      <a:extLst>
                        <a:ext uri="{9D8B030D-6E8A-4147-A177-3AD203B41FA5}">
                          <a16:colId xmlns:a16="http://schemas.microsoft.com/office/drawing/2014/main" val="3767600025"/>
                        </a:ext>
                      </a:extLst>
                    </a:gridCol>
                    <a:gridCol w="2074366">
                      <a:extLst>
                        <a:ext uri="{9D8B030D-6E8A-4147-A177-3AD203B41FA5}">
                          <a16:colId xmlns:a16="http://schemas.microsoft.com/office/drawing/2014/main" val="3638235759"/>
                        </a:ext>
                      </a:extLst>
                    </a:gridCol>
                  </a:tblGrid>
                  <a:tr h="8364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r="-17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55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4192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6F28D03-8703-2095-CB43-8BD2B86B27DF}"/>
              </a:ext>
            </a:extLst>
          </p:cNvPr>
          <p:cNvSpPr txBox="1"/>
          <p:nvPr/>
        </p:nvSpPr>
        <p:spPr>
          <a:xfrm>
            <a:off x="8944563" y="3612763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Space: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82268F-5C95-2F90-7844-817674C066F1}"/>
              </a:ext>
            </a:extLst>
          </p:cNvPr>
          <p:cNvSpPr txBox="1"/>
          <p:nvPr/>
        </p:nvSpPr>
        <p:spPr>
          <a:xfrm>
            <a:off x="8944563" y="424753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Space: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A8376C-9415-6D92-E1CF-556E1ACB0933}"/>
              </a:ext>
            </a:extLst>
          </p:cNvPr>
          <p:cNvSpPr txBox="1"/>
          <p:nvPr/>
        </p:nvSpPr>
        <p:spPr>
          <a:xfrm>
            <a:off x="8944563" y="4851446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Extrinsic Reward Function: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721EE9-3909-A3D7-8E77-A84665EADF06}"/>
              </a:ext>
            </a:extLst>
          </p:cNvPr>
          <p:cNvSpPr txBox="1"/>
          <p:nvPr/>
        </p:nvSpPr>
        <p:spPr>
          <a:xfrm>
            <a:off x="5141995" y="3452195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 Manual Lap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1E6772-1083-EA91-29DA-2B2D764F00EF}"/>
              </a:ext>
            </a:extLst>
          </p:cNvPr>
          <p:cNvSpPr txBox="1"/>
          <p:nvPr/>
        </p:nvSpPr>
        <p:spPr>
          <a:xfrm>
            <a:off x="8745899" y="3453805"/>
            <a:ext cx="2164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 Autonomous Lap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A6A8DC-FB8D-87F8-1BA6-66B86B5098D7}"/>
              </a:ext>
            </a:extLst>
          </p:cNvPr>
          <p:cNvSpPr txBox="1"/>
          <p:nvPr/>
        </p:nvSpPr>
        <p:spPr>
          <a:xfrm>
            <a:off x="1040521" y="3447766"/>
            <a:ext cx="2229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16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Attack Race Results</a:t>
            </a:r>
          </a:p>
        </p:txBody>
      </p:sp>
      <p:pic>
        <p:nvPicPr>
          <p:cNvPr id="37" name="Picture 36" descr="A logo with red x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D0E49B30-92D2-83E0-FA39-9514EB253A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67" t="24634" r="16667" b="24634"/>
          <a:stretch/>
        </p:blipFill>
        <p:spPr>
          <a:xfrm>
            <a:off x="9978936" y="712762"/>
            <a:ext cx="953673" cy="457200"/>
          </a:xfrm>
          <a:prstGeom prst="rect">
            <a:avLst/>
          </a:prstGeom>
        </p:spPr>
      </p:pic>
      <p:pic>
        <p:nvPicPr>
          <p:cNvPr id="38" name="Picture 37">
            <a:hlinkClick r:id="rId10"/>
            <a:extLst>
              <a:ext uri="{FF2B5EF4-FFF2-40B4-BE49-F238E27FC236}">
                <a16:creationId xmlns:a16="http://schemas.microsoft.com/office/drawing/2014/main" id="{7353584E-1DE1-009C-B316-7503962859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047" y="712762"/>
            <a:ext cx="457200" cy="457200"/>
          </a:xfrm>
          <a:prstGeom prst="rect">
            <a:avLst/>
          </a:prstGeom>
        </p:spPr>
      </p:pic>
      <p:pic>
        <p:nvPicPr>
          <p:cNvPr id="39" name="Picture 38">
            <a:hlinkClick r:id="rId12"/>
            <a:extLst>
              <a:ext uri="{FF2B5EF4-FFF2-40B4-BE49-F238E27FC236}">
                <a16:creationId xmlns:a16="http://schemas.microsoft.com/office/drawing/2014/main" id="{3433E5F4-7C62-1E41-2798-CB58C00E73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836" y="758482"/>
            <a:ext cx="529208" cy="365760"/>
          </a:xfrm>
          <a:prstGeom prst="rect">
            <a:avLst/>
          </a:prstGeom>
        </p:spPr>
      </p:pic>
      <p:pic>
        <p:nvPicPr>
          <p:cNvPr id="32" name="Manual vs Autonomous Racing Performance">
            <a:hlinkClick r:id="" action="ppaction://media"/>
            <a:extLst>
              <a:ext uri="{FF2B5EF4-FFF2-40B4-BE49-F238E27FC236}">
                <a16:creationId xmlns:a16="http://schemas.microsoft.com/office/drawing/2014/main" id="{242147A4-90AE-F467-B86A-C2FA046C2D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t="24959" b="25033"/>
          <a:stretch/>
        </p:blipFill>
        <p:spPr>
          <a:xfrm>
            <a:off x="4095905" y="3804678"/>
            <a:ext cx="7678625" cy="2160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83E04DB-E81F-3062-7576-0802298C88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6" y="3804678"/>
            <a:ext cx="3849716" cy="2160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</p:spTree>
    <p:extLst>
      <p:ext uri="{BB962C8B-B14F-4D97-AF65-F5344CB8AC3E}">
        <p14:creationId xmlns:p14="http://schemas.microsoft.com/office/powerpoint/2010/main" val="38052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6506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9" grpId="0"/>
      <p:bldP spid="10" grpId="0"/>
      <p:bldP spid="29" grpId="0"/>
      <p:bldP spid="30" grpId="0"/>
      <p:bldP spid="31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AC89CA9-D01A-B7B8-81FD-791E2907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54" y="1714500"/>
            <a:ext cx="3561081" cy="4284491"/>
          </a:xfrm>
        </p:spPr>
        <p:txBody>
          <a:bodyPr/>
          <a:lstStyle/>
          <a:p>
            <a:pPr lvl="1"/>
            <a:r>
              <a:rPr lang="en-US" dirty="0">
                <a:latin typeface="Arial" panose="020B0604020202020204" pitchFamily="34" charset="0"/>
              </a:rPr>
              <a:t>Ackermann-steer, skid-steer, independent 4WD4WS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1/14 scale open chassis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Scaled infrastructure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form factor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4554220-EA7F-F38A-92A6-2C952F20069D}"/>
              </a:ext>
            </a:extLst>
          </p:cNvPr>
          <p:cNvSpPr txBox="1">
            <a:spLocks/>
          </p:cNvSpPr>
          <p:nvPr/>
        </p:nvSpPr>
        <p:spPr>
          <a:xfrm>
            <a:off x="3325982" y="1714499"/>
            <a:ext cx="7798688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Arial" panose="020B0604020202020204" pitchFamily="34" charset="0"/>
              </a:rPr>
              <a:t>Flexible APIs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High-fidelity simulation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Mechatronic testbed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AD + SC applications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Affordable cost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A21FA74-14AE-CE3B-5EA0-BF9FA6B90D48}"/>
              </a:ext>
            </a:extLst>
          </p:cNvPr>
          <p:cNvSpPr txBox="1">
            <a:spLocks/>
          </p:cNvSpPr>
          <p:nvPr/>
        </p:nvSpPr>
        <p:spPr>
          <a:xfrm>
            <a:off x="6085179" y="1714498"/>
            <a:ext cx="5144265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2"/>
              </a:rPr>
              <a:t>Website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GitHub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4"/>
              </a:rPr>
              <a:t>YouTube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56972"/>
              </p:ext>
            </p:extLst>
          </p:nvPr>
        </p:nvGraphicFramePr>
        <p:xfrm>
          <a:off x="397007" y="3863353"/>
          <a:ext cx="7690551" cy="7134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79129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53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47649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996541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43299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73198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2848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264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Version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44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Nigel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5200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Nano or Jetson Orin Nano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RPLIDAR A-1, Pi-Cameras, Intel RealSense D435i, 9-Axis IMU, 6-Axis IPS, Encoders, Microphone, Steering Feedback, Throttle Feedback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DC Motors, Steering Servo(s)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 + NTU +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9280626" y="5998989"/>
            <a:ext cx="2911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https://autodrive-ecosystem.github.io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8AEF13-998D-A948-1DD0-90ED378D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97007" y="467262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349058" y="499002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9E6A924-F8B7-2BE8-0985-1E47DF56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8" y="467262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EAC41F8-ED71-138F-0C60-ADA0272B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69" y="467262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C70FFB9-17EE-85B6-A7C2-CB630F58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345" y="4672620"/>
            <a:ext cx="24395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4A997DA0-A2CB-0060-CDC8-CDCD742D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0" y="4672620"/>
            <a:ext cx="1422185" cy="14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5ABF1-D506-32E5-BE60-03E4F81CB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381" y="1476375"/>
            <a:ext cx="3609612" cy="3074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A087F-007B-9C1A-62FA-96BA8158D0E3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AutoDRIVE Ecosystem</a:t>
            </a:r>
          </a:p>
        </p:txBody>
      </p:sp>
      <p:pic>
        <p:nvPicPr>
          <p:cNvPr id="9" name="Picture 8" descr="A logo with red x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0CF53E65-052D-D6EF-4EC8-2E3BAC1859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667" t="24634" r="16667" b="24634"/>
          <a:stretch/>
        </p:blipFill>
        <p:spPr>
          <a:xfrm>
            <a:off x="9978936" y="712762"/>
            <a:ext cx="953673" cy="457200"/>
          </a:xfrm>
          <a:prstGeom prst="rect">
            <a:avLst/>
          </a:prstGeom>
        </p:spPr>
      </p:pic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BF9AB819-57ED-9740-ACB5-565692015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047" y="712762"/>
            <a:ext cx="457200" cy="457200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668ED556-8CC7-9E83-3999-0BDE44568F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836" y="758482"/>
            <a:ext cx="529208" cy="36576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13E7B6F2-7FB6-88E7-033F-ABB3C0C3C50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03D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994" y="747596"/>
            <a:ext cx="383715" cy="38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714500"/>
            <a:ext cx="10933642" cy="428449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Realistic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Extended API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On/off road AVs across scales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development team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24,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802336"/>
              </p:ext>
            </p:extLst>
          </p:nvPr>
        </p:nvGraphicFramePr>
        <p:xfrm>
          <a:off x="468006" y="5461625"/>
          <a:ext cx="11454019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026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499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61481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2094689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20790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1827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4751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27444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2744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716763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088444" y="4966689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242" name="Picture 2" descr="AutoDRIVE Simulator">
            <a:extLst>
              <a:ext uri="{FF2B5EF4-FFF2-40B4-BE49-F238E27FC236}">
                <a16:creationId xmlns:a16="http://schemas.microsoft.com/office/drawing/2014/main" id="{630F05DA-A4FF-744B-698A-2BE5D671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21" y="1371882"/>
            <a:ext cx="3931920" cy="22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578F6E-751B-A173-4FCF-314BC610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05" y="1368886"/>
            <a:ext cx="3931920" cy="2202557"/>
          </a:xfrm>
          <a:prstGeom prst="rect">
            <a:avLst/>
          </a:prstGeom>
        </p:spPr>
      </p:pic>
      <p:pic>
        <p:nvPicPr>
          <p:cNvPr id="12" name="Picture 11" descr="A black and red vehicle with wheels&#10;&#10;Description automatically generated">
            <a:extLst>
              <a:ext uri="{FF2B5EF4-FFF2-40B4-BE49-F238E27FC236}">
                <a16:creationId xmlns:a16="http://schemas.microsoft.com/office/drawing/2014/main" id="{0C6F6A26-2F3C-4C23-3695-C8FB042A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428" y="3626475"/>
            <a:ext cx="2932597" cy="13716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B1FFBA6-2886-CE46-3918-3BBA9134E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r="7025" b="37526"/>
          <a:stretch/>
        </p:blipFill>
        <p:spPr bwMode="auto">
          <a:xfrm>
            <a:off x="5532991" y="3620403"/>
            <a:ext cx="33546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DC02EF2-54E3-4537-0C33-9878D8C2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1" y="3632547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B37BC7-7A8F-B0A0-93D8-E2C7C1B4E708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AutoDRIVE Simulator</a:t>
            </a:r>
          </a:p>
        </p:txBody>
      </p:sp>
      <p:pic>
        <p:nvPicPr>
          <p:cNvPr id="13" name="Picture 12" descr="A logo with red x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2CA166FD-30E7-228B-F3AB-857114090D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67" t="24634" r="16667" b="24634"/>
          <a:stretch/>
        </p:blipFill>
        <p:spPr>
          <a:xfrm>
            <a:off x="9978936" y="712762"/>
            <a:ext cx="953673" cy="457200"/>
          </a:xfrm>
          <a:prstGeom prst="rect">
            <a:avLst/>
          </a:prstGeom>
        </p:spPr>
      </p:pic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45329511-DD2A-2CB8-51D3-E17C9B19C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047" y="712762"/>
            <a:ext cx="457200" cy="457200"/>
          </a:xfrm>
          <a:prstGeom prst="rect">
            <a:avLst/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ABBC9E24-F583-8DA8-3738-F2E7FB9A48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836" y="758482"/>
            <a:ext cx="529208" cy="36576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B7FBEE72-6D96-6E79-4DC1-B7DAF5D44B1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003D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994" y="747596"/>
            <a:ext cx="383715" cy="38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purl.org/dc/dcmitype/"/>
    <ds:schemaRef ds:uri="74a92416-d9ca-4b07-a40e-6415e67b2c58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f41829d9-305b-4af6-8494-753a2a44d293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2116</Words>
  <Application>Microsoft Office PowerPoint</Application>
  <PresentationFormat>Widescreen</PresentationFormat>
  <Paragraphs>369</Paragraphs>
  <Slides>18</Slides>
  <Notes>2</Notes>
  <HiddenSlides>4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Mongolian Baiti</vt:lpstr>
      <vt:lpstr>Trebuchet MS</vt:lpstr>
      <vt:lpstr>Trebuchet MS (Body)</vt:lpstr>
      <vt:lpstr>Trebuchet MS (Headings)</vt:lpstr>
      <vt:lpstr>Wingdings 2</vt:lpstr>
      <vt:lpstr>Wingdings 3</vt:lpstr>
      <vt:lpstr>ARMLab CU-ICAR</vt:lpstr>
      <vt:lpstr>Capstone Project Proposal  A Modular and Parallelizable Multi-Agent Reinforcement Learning Framework for Cooperative and Competitive Autonomous Vehicles</vt:lpstr>
      <vt:lpstr>PowerPoint Presentation</vt:lpstr>
      <vt:lpstr>PowerPoint Presentation</vt:lpstr>
      <vt:lpstr>PowerPoint Presentation</vt:lpstr>
      <vt:lpstr>PowerPoint Presentation</vt:lpstr>
      <vt:lpstr>Baseline: Multi-Robot Navigation using DRL</vt:lpstr>
      <vt:lpstr>Baseline: Autonomous Racing using IL+RL</vt:lpstr>
      <vt:lpstr>PowerPoint Presentation</vt:lpstr>
      <vt:lpstr>PowerPoint Presentation</vt:lpstr>
      <vt:lpstr>Digital Twin Capabilities of AutoDRIVE Ecosystem</vt:lpstr>
      <vt:lpstr>Digital Twin Capabilities of AutoDRIVE Ecosystem</vt:lpstr>
      <vt:lpstr>Digital Twin Capabilities of AutoDRIVE Ecosystem</vt:lpstr>
      <vt:lpstr>Digital Twin Capabilities of AutoDRIVE Ecosystem</vt:lpstr>
      <vt:lpstr>Digital Twin Capabilities of AutoDRIVE Ecosystem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Tanmay Samak</cp:lastModifiedBy>
  <cp:revision>175</cp:revision>
  <dcterms:created xsi:type="dcterms:W3CDTF">2020-04-29T07:35:04Z</dcterms:created>
  <dcterms:modified xsi:type="dcterms:W3CDTF">2023-10-24T18:29:00Z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